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Proxima Nova"/>
      <p:regular r:id="rId44"/>
      <p:bold r:id="rId45"/>
      <p:italic r:id="rId46"/>
      <p:boldItalic r:id="rId47"/>
    </p:embeddedFont>
    <p:embeddedFont>
      <p:font typeface="Montserrat"/>
      <p:regular r:id="rId48"/>
      <p:bold r:id="rId49"/>
      <p:italic r:id="rId50"/>
      <p:boldItalic r:id="rId51"/>
    </p:embeddedFont>
    <p:embeddedFont>
      <p:font typeface="Montserrat Medium"/>
      <p:regular r:id="rId52"/>
      <p:bold r:id="rId53"/>
      <p:italic r:id="rId54"/>
      <p:boldItalic r:id="rId55"/>
    </p:embeddedFont>
    <p:embeddedFont>
      <p:font typeface="Montserrat ExtraLight"/>
      <p:regular r:id="rId56"/>
      <p:bold r:id="rId57"/>
      <p:italic r:id="rId58"/>
      <p:boldItalic r:id="rId59"/>
    </p:embeddedFont>
    <p:embeddedFont>
      <p:font typeface="Proxima Nova Semibold"/>
      <p:regular r:id="rId60"/>
      <p:bold r:id="rId61"/>
      <p:boldItalic r:id="rId62"/>
    </p:embeddedFont>
    <p:embeddedFont>
      <p:font typeface="Montserrat ExtraBold"/>
      <p:bold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regular.fntdata"/><Relationship Id="rId43" Type="http://schemas.openxmlformats.org/officeDocument/2006/relationships/slide" Target="slides/slide38.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ProximaNova-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5.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Semibo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Medium-bold.fntdata"/><Relationship Id="rId52" Type="http://schemas.openxmlformats.org/officeDocument/2006/relationships/font" Target="fonts/MontserratMedium-regular.fntdata"/><Relationship Id="rId11" Type="http://schemas.openxmlformats.org/officeDocument/2006/relationships/slide" Target="slides/slide6.xml"/><Relationship Id="rId55" Type="http://schemas.openxmlformats.org/officeDocument/2006/relationships/font" Target="fonts/MontserratMedium-boldItalic.fntdata"/><Relationship Id="rId10" Type="http://schemas.openxmlformats.org/officeDocument/2006/relationships/slide" Target="slides/slide5.xml"/><Relationship Id="rId54" Type="http://schemas.openxmlformats.org/officeDocument/2006/relationships/font" Target="fonts/MontserratMedium-italic.fntdata"/><Relationship Id="rId13" Type="http://schemas.openxmlformats.org/officeDocument/2006/relationships/slide" Target="slides/slide8.xml"/><Relationship Id="rId57" Type="http://schemas.openxmlformats.org/officeDocument/2006/relationships/font" Target="fonts/MontserratExtraLight-bold.fntdata"/><Relationship Id="rId12" Type="http://schemas.openxmlformats.org/officeDocument/2006/relationships/slide" Target="slides/slide7.xml"/><Relationship Id="rId56" Type="http://schemas.openxmlformats.org/officeDocument/2006/relationships/font" Target="fonts/MontserratExtraLight-regular.fntdata"/><Relationship Id="rId15" Type="http://schemas.openxmlformats.org/officeDocument/2006/relationships/slide" Target="slides/slide10.xml"/><Relationship Id="rId59" Type="http://schemas.openxmlformats.org/officeDocument/2006/relationships/font" Target="fonts/MontserratExtraLight-boldItalic.fntdata"/><Relationship Id="rId14" Type="http://schemas.openxmlformats.org/officeDocument/2006/relationships/slide" Target="slides/slide9.xml"/><Relationship Id="rId58" Type="http://schemas.openxmlformats.org/officeDocument/2006/relationships/font" Target="fonts/MontserratExtra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97b6742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97b6742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f9262ee2f_0_2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f9262ee2f_0_2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f9262ee2f_0_26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f9262ee2f_0_26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f9262ee2f_0_26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9262ee2f_0_26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f9262ee2f_0_26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f9262ee2f_0_26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f9262ee2f_0_26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f9262ee2f_0_26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f9262ee2f_0_26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f9262ee2f_0_26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f9262ee2f_0_2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f9262ee2f_0_2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f9262ee2f_0_12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f9262ee2f_0_12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f9262ee2f_0_1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f9262ee2f_0_1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f9262ee2f_0_24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f9262ee2f_0_24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97b6742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97b6742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97b6742b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97b6742b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26.png"/><Relationship Id="rId7"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40.jpg"/><Relationship Id="rId4" Type="http://schemas.openxmlformats.org/officeDocument/2006/relationships/image" Target="../media/image50.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type="ctrTitle"/>
          </p:nvPr>
        </p:nvSpPr>
        <p:spPr>
          <a:xfrm>
            <a:off x="702900" y="1861275"/>
            <a:ext cx="7738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Job </a:t>
            </a:r>
            <a:r>
              <a:rPr lang="en"/>
              <a:t>Performance,</a:t>
            </a:r>
            <a:r>
              <a:rPr lang="en"/>
              <a:t> </a:t>
            </a:r>
            <a:r>
              <a:rPr lang="en"/>
              <a:t>Satisfaction, and Attrition</a:t>
            </a:r>
            <a:r>
              <a:rPr lang="en"/>
              <a:t> Analysis</a:t>
            </a:r>
            <a:endParaRPr/>
          </a:p>
        </p:txBody>
      </p:sp>
      <p:sp>
        <p:nvSpPr>
          <p:cNvPr id="163" name="Google Shape;163;p3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Jordan Lewis</a:t>
            </a:r>
            <a:endParaRPr/>
          </a:p>
        </p:txBody>
      </p:sp>
      <p:sp>
        <p:nvSpPr>
          <p:cNvPr id="164" name="Google Shape;164;p38"/>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MS Azure: MI - 462</a:t>
            </a:r>
            <a:endParaRPr b="0" sz="220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Attrition looking for this company?</a:t>
            </a:r>
            <a:endParaRPr/>
          </a:p>
        </p:txBody>
      </p:sp>
      <p:sp>
        <p:nvSpPr>
          <p:cNvPr id="229" name="Google Shape;229;p47"/>
          <p:cNvSpPr txBox="1"/>
          <p:nvPr>
            <p:ph idx="1" type="body"/>
          </p:nvPr>
        </p:nvSpPr>
        <p:spPr>
          <a:xfrm>
            <a:off x="938500" y="1659275"/>
            <a:ext cx="57846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Majority of the company is staying!</a:t>
            </a:r>
            <a:endParaRPr/>
          </a:p>
          <a:p>
            <a:pPr indent="-317500" lvl="0" marL="457200" rtl="0" algn="l">
              <a:spcBef>
                <a:spcPts val="0"/>
              </a:spcBef>
              <a:spcAft>
                <a:spcPts val="0"/>
              </a:spcAft>
              <a:buSzPts val="1400"/>
              <a:buChar char="●"/>
            </a:pPr>
            <a:r>
              <a:rPr lang="en"/>
              <a:t>Retention</a:t>
            </a:r>
            <a:r>
              <a:rPr lang="en"/>
              <a:t> is high and attrition is low</a:t>
            </a:r>
            <a:endParaRPr/>
          </a:p>
          <a:p>
            <a:pPr indent="-317500" lvl="0" marL="457200" rtl="0" algn="l">
              <a:spcBef>
                <a:spcPts val="0"/>
              </a:spcBef>
              <a:spcAft>
                <a:spcPts val="0"/>
              </a:spcAft>
              <a:buSzPts val="1400"/>
              <a:buChar char="●"/>
            </a:pPr>
            <a:r>
              <a:rPr lang="en"/>
              <a:t>About 84% of employees will be staying</a:t>
            </a:r>
            <a:endParaRPr/>
          </a:p>
          <a:p>
            <a:pPr indent="-317500" lvl="0" marL="457200" rtl="0" algn="l">
              <a:spcBef>
                <a:spcPts val="0"/>
              </a:spcBef>
              <a:spcAft>
                <a:spcPts val="0"/>
              </a:spcAft>
              <a:buSzPts val="1400"/>
              <a:buChar char="●"/>
            </a:pPr>
            <a:r>
              <a:rPr lang="en"/>
              <a:t>What about the other 16%?</a:t>
            </a:r>
            <a:endParaRPr/>
          </a:p>
          <a:p>
            <a:pPr indent="-317500" lvl="1" marL="914400" rtl="0" algn="l">
              <a:spcBef>
                <a:spcPts val="0"/>
              </a:spcBef>
              <a:spcAft>
                <a:spcPts val="0"/>
              </a:spcAft>
              <a:buSzPts val="1400"/>
              <a:buChar char="○"/>
            </a:pPr>
            <a:r>
              <a:rPr lang="en"/>
              <a:t>This is </a:t>
            </a:r>
            <a:r>
              <a:rPr lang="en"/>
              <a:t>moderately</a:t>
            </a:r>
            <a:r>
              <a:rPr lang="en"/>
              <a:t> high number, why are people leaving?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8"/>
          <p:cNvSpPr txBox="1"/>
          <p:nvPr>
            <p:ph idx="4294967295" type="title"/>
          </p:nvPr>
        </p:nvSpPr>
        <p:spPr>
          <a:xfrm>
            <a:off x="778475" y="414025"/>
            <a:ext cx="5590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What does our overall Job Satisfaction look like?</a:t>
            </a:r>
            <a:endParaRPr>
              <a:solidFill>
                <a:schemeClr val="lt2"/>
              </a:solidFill>
            </a:endParaRPr>
          </a:p>
        </p:txBody>
      </p:sp>
      <p:cxnSp>
        <p:nvCxnSpPr>
          <p:cNvPr id="235" name="Google Shape;235;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6" name="Google Shape;236;p48"/>
          <p:cNvSpPr txBox="1"/>
          <p:nvPr>
            <p:ph idx="1" type="body"/>
          </p:nvPr>
        </p:nvSpPr>
        <p:spPr>
          <a:xfrm>
            <a:off x="881350" y="1522125"/>
            <a:ext cx="67677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KQL, I created a histogram of the distribution of what employees put for their satisfaction</a:t>
            </a:r>
            <a:endParaRPr/>
          </a:p>
          <a:p>
            <a:pPr indent="0" lvl="0" marL="0" rtl="0" algn="l">
              <a:spcBef>
                <a:spcPts val="1600"/>
              </a:spcBef>
              <a:spcAft>
                <a:spcPts val="0"/>
              </a:spcAft>
              <a:buNone/>
            </a:pPr>
            <a:r>
              <a:rPr lang="en"/>
              <a:t>1 being the not </a:t>
            </a:r>
            <a:r>
              <a:rPr lang="en"/>
              <a:t>satisfied</a:t>
            </a:r>
            <a:r>
              <a:rPr lang="en"/>
              <a:t> at all and 4 being extremely satisfied</a:t>
            </a:r>
            <a:endParaRPr/>
          </a:p>
          <a:p>
            <a:pPr indent="0" lvl="0" marL="0" rtl="0" algn="l">
              <a:spcBef>
                <a:spcPts val="1600"/>
              </a:spcBef>
              <a:spcAft>
                <a:spcPts val="1600"/>
              </a:spcAft>
              <a:buNone/>
            </a:pPr>
            <a:r>
              <a:t/>
            </a:r>
            <a:endParaRPr/>
          </a:p>
        </p:txBody>
      </p:sp>
      <p:pic>
        <p:nvPicPr>
          <p:cNvPr id="237" name="Google Shape;237;p48"/>
          <p:cNvPicPr preferRelativeResize="0"/>
          <p:nvPr/>
        </p:nvPicPr>
        <p:blipFill>
          <a:blip r:embed="rId3">
            <a:alphaModFix/>
          </a:blip>
          <a:stretch>
            <a:fillRect/>
          </a:stretch>
        </p:blipFill>
        <p:spPr>
          <a:xfrm>
            <a:off x="642850" y="2572425"/>
            <a:ext cx="7006199" cy="438225"/>
          </a:xfrm>
          <a:prstGeom prst="rect">
            <a:avLst/>
          </a:prstGeom>
          <a:noFill/>
          <a:ln>
            <a:noFill/>
          </a:ln>
        </p:spPr>
      </p:pic>
      <p:pic>
        <p:nvPicPr>
          <p:cNvPr id="238" name="Google Shape;238;p48"/>
          <p:cNvPicPr preferRelativeResize="0"/>
          <p:nvPr/>
        </p:nvPicPr>
        <p:blipFill>
          <a:blip r:embed="rId4">
            <a:alphaModFix/>
          </a:blip>
          <a:stretch>
            <a:fillRect/>
          </a:stretch>
        </p:blipFill>
        <p:spPr>
          <a:xfrm>
            <a:off x="392425" y="3160150"/>
            <a:ext cx="7885175" cy="181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the histogram show?</a:t>
            </a:r>
            <a:endParaRPr/>
          </a:p>
        </p:txBody>
      </p:sp>
      <p:cxnSp>
        <p:nvCxnSpPr>
          <p:cNvPr id="244" name="Google Shape;244;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5" name="Google Shape;245;p49"/>
          <p:cNvSpPr txBox="1"/>
          <p:nvPr>
            <p:ph idx="1" type="body"/>
          </p:nvPr>
        </p:nvSpPr>
        <p:spPr>
          <a:xfrm>
            <a:off x="938500" y="1659275"/>
            <a:ext cx="61617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Our distribution is </a:t>
            </a:r>
            <a:r>
              <a:rPr lang="en"/>
              <a:t>slightly</a:t>
            </a:r>
            <a:r>
              <a:rPr lang="en"/>
              <a:t> skewed left and almost flat</a:t>
            </a:r>
            <a:endParaRPr/>
          </a:p>
          <a:p>
            <a:pPr indent="-317500" lvl="0" marL="457200" rtl="0" algn="l">
              <a:spcBef>
                <a:spcPts val="0"/>
              </a:spcBef>
              <a:spcAft>
                <a:spcPts val="0"/>
              </a:spcAft>
              <a:buSzPts val="1400"/>
              <a:buChar char="●"/>
            </a:pPr>
            <a:r>
              <a:rPr lang="en"/>
              <a:t>Majority of the responses are positive being a 4 and second being 3 </a:t>
            </a:r>
            <a:endParaRPr/>
          </a:p>
          <a:p>
            <a:pPr indent="-317500" lvl="0" marL="457200" rtl="0" algn="l">
              <a:spcBef>
                <a:spcPts val="0"/>
              </a:spcBef>
              <a:spcAft>
                <a:spcPts val="0"/>
              </a:spcAft>
              <a:buSzPts val="1400"/>
              <a:buChar char="●"/>
            </a:pPr>
            <a:r>
              <a:rPr lang="en"/>
              <a:t>This shows most employees are </a:t>
            </a:r>
            <a:r>
              <a:rPr lang="en"/>
              <a:t>satisfied</a:t>
            </a:r>
            <a:r>
              <a:rPr lang="en"/>
              <a:t> with their job and work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work life balance?</a:t>
            </a:r>
            <a:endParaRPr/>
          </a:p>
        </p:txBody>
      </p:sp>
      <p:pic>
        <p:nvPicPr>
          <p:cNvPr id="251" name="Google Shape;251;p50"/>
          <p:cNvPicPr preferRelativeResize="0"/>
          <p:nvPr/>
        </p:nvPicPr>
        <p:blipFill>
          <a:blip r:embed="rId3">
            <a:alphaModFix/>
          </a:blip>
          <a:stretch>
            <a:fillRect/>
          </a:stretch>
        </p:blipFill>
        <p:spPr>
          <a:xfrm>
            <a:off x="152400" y="1458800"/>
            <a:ext cx="8839201" cy="500332"/>
          </a:xfrm>
          <a:prstGeom prst="rect">
            <a:avLst/>
          </a:prstGeom>
          <a:noFill/>
          <a:ln>
            <a:noFill/>
          </a:ln>
        </p:spPr>
      </p:pic>
      <p:pic>
        <p:nvPicPr>
          <p:cNvPr id="252" name="Google Shape;252;p50"/>
          <p:cNvPicPr preferRelativeResize="0"/>
          <p:nvPr/>
        </p:nvPicPr>
        <p:blipFill>
          <a:blip r:embed="rId4">
            <a:alphaModFix/>
          </a:blip>
          <a:stretch>
            <a:fillRect/>
          </a:stretch>
        </p:blipFill>
        <p:spPr>
          <a:xfrm>
            <a:off x="198125" y="2511582"/>
            <a:ext cx="8839201" cy="19435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histogram show?</a:t>
            </a:r>
            <a:endParaRPr/>
          </a:p>
        </p:txBody>
      </p:sp>
      <p:sp>
        <p:nvSpPr>
          <p:cNvPr id="258" name="Google Shape;258;p51"/>
          <p:cNvSpPr txBox="1"/>
          <p:nvPr>
            <p:ph idx="1" type="body"/>
          </p:nvPr>
        </p:nvSpPr>
        <p:spPr>
          <a:xfrm>
            <a:off x="938500" y="1659275"/>
            <a:ext cx="6653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Our </a:t>
            </a:r>
            <a:r>
              <a:rPr lang="en"/>
              <a:t>distribution</a:t>
            </a:r>
            <a:r>
              <a:rPr lang="en"/>
              <a:t> is more normal looking (bell curve)</a:t>
            </a:r>
            <a:endParaRPr/>
          </a:p>
          <a:p>
            <a:pPr indent="-317500" lvl="0" marL="457200" rtl="0" algn="l">
              <a:spcBef>
                <a:spcPts val="0"/>
              </a:spcBef>
              <a:spcAft>
                <a:spcPts val="0"/>
              </a:spcAft>
              <a:buSzPts val="1400"/>
              <a:buChar char="●"/>
            </a:pPr>
            <a:r>
              <a:rPr lang="en"/>
              <a:t>Most of our responses are concentrated in the middle</a:t>
            </a:r>
            <a:endParaRPr/>
          </a:p>
          <a:p>
            <a:pPr indent="-317500" lvl="0" marL="457200" rtl="0" algn="l">
              <a:spcBef>
                <a:spcPts val="0"/>
              </a:spcBef>
              <a:spcAft>
                <a:spcPts val="0"/>
              </a:spcAft>
              <a:buSzPts val="1400"/>
              <a:buChar char="●"/>
            </a:pPr>
            <a:r>
              <a:rPr lang="en"/>
              <a:t> Most employees have an average work life balance</a:t>
            </a:r>
            <a:endParaRPr/>
          </a:p>
          <a:p>
            <a:pPr indent="-317500" lvl="0" marL="457200" rtl="0" algn="l">
              <a:spcBef>
                <a:spcPts val="0"/>
              </a:spcBef>
              <a:spcAft>
                <a:spcPts val="0"/>
              </a:spcAft>
              <a:buSzPts val="1400"/>
              <a:buChar char="●"/>
            </a:pPr>
            <a:r>
              <a:rPr lang="en"/>
              <a:t>There is still a good portion who rated a 2</a:t>
            </a:r>
            <a:endParaRPr/>
          </a:p>
          <a:p>
            <a:pPr indent="-317500" lvl="1" marL="914400" rtl="0" algn="l">
              <a:spcBef>
                <a:spcPts val="0"/>
              </a:spcBef>
              <a:spcAft>
                <a:spcPts val="0"/>
              </a:spcAft>
              <a:buSzPts val="1400"/>
              <a:buChar char="○"/>
            </a:pPr>
            <a:r>
              <a:rPr lang="en"/>
              <a:t>Might be worthy to be investigated later</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ph idx="4294967295"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Analysis</a:t>
            </a:r>
            <a:endParaRPr/>
          </a:p>
        </p:txBody>
      </p:sp>
      <p:cxnSp>
        <p:nvCxnSpPr>
          <p:cNvPr id="264" name="Google Shape;264;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5" name="Google Shape;265;p5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sure equity and inclusion is kept to a high standard is an important part of </a:t>
            </a:r>
            <a:r>
              <a:rPr lang="en"/>
              <a:t>retention</a:t>
            </a:r>
            <a:r>
              <a:rPr lang="en"/>
              <a:t> and job satisfaction in a company</a:t>
            </a:r>
            <a:endParaRPr/>
          </a:p>
          <a:p>
            <a:pPr indent="0" lvl="0" marL="0" rtl="0" algn="l">
              <a:spcBef>
                <a:spcPts val="1600"/>
              </a:spcBef>
              <a:spcAft>
                <a:spcPts val="1600"/>
              </a:spcAft>
              <a:buNone/>
            </a:pPr>
            <a:r>
              <a:rPr lang="en"/>
              <a:t>If there is a problem with how different genders are treated, that could impact the data and job satisfaction and </a:t>
            </a:r>
            <a:r>
              <a:rPr lang="en"/>
              <a:t>attrition</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Analysis Basics</a:t>
            </a:r>
            <a:endParaRPr/>
          </a:p>
        </p:txBody>
      </p:sp>
      <p:cxnSp>
        <p:nvCxnSpPr>
          <p:cNvPr id="271" name="Google Shape;271;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2" name="Google Shape;272;p53"/>
          <p:cNvPicPr preferRelativeResize="0"/>
          <p:nvPr/>
        </p:nvPicPr>
        <p:blipFill>
          <a:blip r:embed="rId3">
            <a:alphaModFix/>
          </a:blip>
          <a:stretch>
            <a:fillRect/>
          </a:stretch>
        </p:blipFill>
        <p:spPr>
          <a:xfrm>
            <a:off x="460875" y="1382663"/>
            <a:ext cx="2642527" cy="865113"/>
          </a:xfrm>
          <a:prstGeom prst="rect">
            <a:avLst/>
          </a:prstGeom>
          <a:noFill/>
          <a:ln>
            <a:noFill/>
          </a:ln>
        </p:spPr>
      </p:pic>
      <p:pic>
        <p:nvPicPr>
          <p:cNvPr id="273" name="Google Shape;273;p53"/>
          <p:cNvPicPr preferRelativeResize="0"/>
          <p:nvPr/>
        </p:nvPicPr>
        <p:blipFill>
          <a:blip r:embed="rId4">
            <a:alphaModFix/>
          </a:blip>
          <a:stretch>
            <a:fillRect/>
          </a:stretch>
        </p:blipFill>
        <p:spPr>
          <a:xfrm>
            <a:off x="3531100" y="1382675"/>
            <a:ext cx="5198350" cy="572700"/>
          </a:xfrm>
          <a:prstGeom prst="rect">
            <a:avLst/>
          </a:prstGeom>
          <a:noFill/>
          <a:ln>
            <a:noFill/>
          </a:ln>
        </p:spPr>
      </p:pic>
      <p:pic>
        <p:nvPicPr>
          <p:cNvPr id="274" name="Google Shape;274;p53"/>
          <p:cNvPicPr preferRelativeResize="0"/>
          <p:nvPr/>
        </p:nvPicPr>
        <p:blipFill>
          <a:blip r:embed="rId5">
            <a:alphaModFix/>
          </a:blip>
          <a:stretch>
            <a:fillRect/>
          </a:stretch>
        </p:blipFill>
        <p:spPr>
          <a:xfrm>
            <a:off x="4574075" y="1955374"/>
            <a:ext cx="3112400" cy="971550"/>
          </a:xfrm>
          <a:prstGeom prst="rect">
            <a:avLst/>
          </a:prstGeom>
          <a:noFill/>
          <a:ln>
            <a:noFill/>
          </a:ln>
        </p:spPr>
      </p:pic>
      <p:pic>
        <p:nvPicPr>
          <p:cNvPr id="275" name="Google Shape;275;p53"/>
          <p:cNvPicPr preferRelativeResize="0"/>
          <p:nvPr/>
        </p:nvPicPr>
        <p:blipFill>
          <a:blip r:embed="rId6">
            <a:alphaModFix/>
          </a:blip>
          <a:stretch>
            <a:fillRect/>
          </a:stretch>
        </p:blipFill>
        <p:spPr>
          <a:xfrm>
            <a:off x="460893" y="3192950"/>
            <a:ext cx="8222225" cy="482850"/>
          </a:xfrm>
          <a:prstGeom prst="rect">
            <a:avLst/>
          </a:prstGeom>
          <a:noFill/>
          <a:ln>
            <a:noFill/>
          </a:ln>
        </p:spPr>
      </p:pic>
      <p:pic>
        <p:nvPicPr>
          <p:cNvPr id="276" name="Google Shape;276;p53"/>
          <p:cNvPicPr preferRelativeResize="0"/>
          <p:nvPr/>
        </p:nvPicPr>
        <p:blipFill>
          <a:blip r:embed="rId7">
            <a:alphaModFix/>
          </a:blip>
          <a:stretch>
            <a:fillRect/>
          </a:stretch>
        </p:blipFill>
        <p:spPr>
          <a:xfrm>
            <a:off x="1074425" y="3675800"/>
            <a:ext cx="6365000" cy="146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Analysis</a:t>
            </a:r>
            <a:endParaRPr/>
          </a:p>
        </p:txBody>
      </p:sp>
      <p:cxnSp>
        <p:nvCxnSpPr>
          <p:cNvPr id="282" name="Google Shape;282;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3" name="Google Shape;283;p54"/>
          <p:cNvSpPr txBox="1"/>
          <p:nvPr/>
        </p:nvSpPr>
        <p:spPr>
          <a:xfrm>
            <a:off x="1088125" y="1524750"/>
            <a:ext cx="5898000" cy="25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The average age for both genders is very close being 36 and 37</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Their monthly income is also very close</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This ensures that there is no income gap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There is a more males than females in each department</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Analysis Cont.</a:t>
            </a:r>
            <a:endParaRPr/>
          </a:p>
        </p:txBody>
      </p:sp>
      <p:cxnSp>
        <p:nvCxnSpPr>
          <p:cNvPr id="289" name="Google Shape;289;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0" name="Google Shape;290;p55"/>
          <p:cNvPicPr preferRelativeResize="0"/>
          <p:nvPr/>
        </p:nvPicPr>
        <p:blipFill>
          <a:blip r:embed="rId3">
            <a:alphaModFix/>
          </a:blip>
          <a:stretch>
            <a:fillRect/>
          </a:stretch>
        </p:blipFill>
        <p:spPr>
          <a:xfrm>
            <a:off x="690375" y="1301051"/>
            <a:ext cx="7763251" cy="496075"/>
          </a:xfrm>
          <a:prstGeom prst="rect">
            <a:avLst/>
          </a:prstGeom>
          <a:noFill/>
          <a:ln>
            <a:noFill/>
          </a:ln>
        </p:spPr>
      </p:pic>
      <p:pic>
        <p:nvPicPr>
          <p:cNvPr id="291" name="Google Shape;291;p55"/>
          <p:cNvPicPr preferRelativeResize="0"/>
          <p:nvPr/>
        </p:nvPicPr>
        <p:blipFill>
          <a:blip r:embed="rId4">
            <a:alphaModFix/>
          </a:blip>
          <a:stretch>
            <a:fillRect/>
          </a:stretch>
        </p:blipFill>
        <p:spPr>
          <a:xfrm>
            <a:off x="926238" y="2354000"/>
            <a:ext cx="7291524" cy="1739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Attrition</a:t>
            </a:r>
            <a:endParaRPr/>
          </a:p>
        </p:txBody>
      </p:sp>
      <p:cxnSp>
        <p:nvCxnSpPr>
          <p:cNvPr id="297" name="Google Shape;297;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8" name="Google Shape;298;p56"/>
          <p:cNvSpPr txBox="1"/>
          <p:nvPr/>
        </p:nvSpPr>
        <p:spPr>
          <a:xfrm>
            <a:off x="938500" y="1520250"/>
            <a:ext cx="6870600" cy="210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previous bar chart displayed the amount of male and females who said they were </a:t>
            </a:r>
            <a:r>
              <a:rPr lang="en">
                <a:solidFill>
                  <a:schemeClr val="lt1"/>
                </a:solidFill>
                <a:latin typeface="Montserrat"/>
                <a:ea typeface="Montserrat"/>
                <a:cs typeface="Montserrat"/>
                <a:sym typeface="Montserrat"/>
              </a:rPr>
              <a:t>staying and who were leaving the company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Because there is more men in the set, the males are the majority in each response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 biggest insight to this chart is that for the “No” response the amount of males and females are very close</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This shows that there is no issues with Gender at the company that would cause someone to leave</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71" name="Google Shape;171;p39"/>
          <p:cNvSpPr txBox="1"/>
          <p:nvPr/>
        </p:nvSpPr>
        <p:spPr>
          <a:xfrm>
            <a:off x="1019550" y="1307600"/>
            <a:ext cx="7052400" cy="2960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I am interested in </a:t>
            </a:r>
            <a:r>
              <a:rPr lang="en" sz="1600">
                <a:solidFill>
                  <a:schemeClr val="dk2"/>
                </a:solidFill>
                <a:latin typeface="Montserrat"/>
                <a:ea typeface="Montserrat"/>
                <a:cs typeface="Montserrat"/>
                <a:sym typeface="Montserrat"/>
              </a:rPr>
              <a:t>focusing</a:t>
            </a:r>
            <a:r>
              <a:rPr lang="en" sz="1600">
                <a:solidFill>
                  <a:schemeClr val="dk2"/>
                </a:solidFill>
                <a:latin typeface="Montserrat"/>
                <a:ea typeface="Montserrat"/>
                <a:cs typeface="Montserrat"/>
                <a:sym typeface="Montserrat"/>
              </a:rPr>
              <a:t> on data analytics and internal efforts and strategies within companies</a:t>
            </a:r>
            <a:endParaRPr sz="1600">
              <a:solidFill>
                <a:schemeClr val="dk2"/>
              </a:solidFill>
              <a:latin typeface="Montserrat"/>
              <a:ea typeface="Montserrat"/>
              <a:cs typeface="Montserrat"/>
              <a:sym typeface="Montserrat"/>
            </a:endParaRPr>
          </a:p>
          <a:p>
            <a:pPr indent="-330200" lvl="1" marL="9144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If you can’t keep your employees happy, will your own customers be happy?</a:t>
            </a:r>
            <a:endParaRPr sz="1600">
              <a:solidFill>
                <a:schemeClr val="dk2"/>
              </a:solidFill>
              <a:latin typeface="Montserrat"/>
              <a:ea typeface="Montserrat"/>
              <a:cs typeface="Montserrat"/>
              <a:sym typeface="Montserrat"/>
            </a:endParaRPr>
          </a:p>
          <a:p>
            <a:pPr indent="-330200" lvl="1" marL="9144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Internal Market Research</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Was able to find dataset that would let me practice that</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While training on MS Azure, I tried many different platforms</a:t>
            </a:r>
            <a:endParaRPr sz="1600">
              <a:solidFill>
                <a:schemeClr val="dk2"/>
              </a:solidFill>
              <a:latin typeface="Montserrat"/>
              <a:ea typeface="Montserrat"/>
              <a:cs typeface="Montserrat"/>
              <a:sym typeface="Montserrat"/>
            </a:endParaRPr>
          </a:p>
          <a:p>
            <a:pPr indent="-330200" lvl="0" marL="457200" rtl="0" algn="l">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Landed on Data Explorer because it was user friendly </a:t>
            </a:r>
            <a:endParaRPr sz="1600">
              <a:solidFill>
                <a:schemeClr val="dk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your Job Role impact your work life balance? </a:t>
            </a:r>
            <a:endParaRPr/>
          </a:p>
        </p:txBody>
      </p:sp>
      <p:sp>
        <p:nvSpPr>
          <p:cNvPr id="304" name="Google Shape;304;p57"/>
          <p:cNvSpPr txBox="1"/>
          <p:nvPr>
            <p:ph idx="4294967295" type="body"/>
          </p:nvPr>
        </p:nvSpPr>
        <p:spPr>
          <a:xfrm>
            <a:off x="1026213" y="1613625"/>
            <a:ext cx="5994000" cy="242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Let’s look at how different Job Roles rate their work life balance</a:t>
            </a:r>
            <a:endParaRPr sz="1200">
              <a:solidFill>
                <a:schemeClr val="lt1"/>
              </a:solidFill>
            </a:endParaRPr>
          </a:p>
        </p:txBody>
      </p:sp>
      <p:cxnSp>
        <p:nvCxnSpPr>
          <p:cNvPr id="305" name="Google Shape;305;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6" name="Google Shape;306;p57"/>
          <p:cNvPicPr preferRelativeResize="0"/>
          <p:nvPr/>
        </p:nvPicPr>
        <p:blipFill>
          <a:blip r:embed="rId3">
            <a:alphaModFix/>
          </a:blip>
          <a:stretch>
            <a:fillRect/>
          </a:stretch>
        </p:blipFill>
        <p:spPr>
          <a:xfrm>
            <a:off x="152400" y="2214425"/>
            <a:ext cx="8839200" cy="523600"/>
          </a:xfrm>
          <a:prstGeom prst="rect">
            <a:avLst/>
          </a:prstGeom>
          <a:noFill/>
          <a:ln>
            <a:noFill/>
          </a:ln>
        </p:spPr>
      </p:pic>
      <p:pic>
        <p:nvPicPr>
          <p:cNvPr id="307" name="Google Shape;307;p57"/>
          <p:cNvPicPr preferRelativeResize="0"/>
          <p:nvPr/>
        </p:nvPicPr>
        <p:blipFill>
          <a:blip r:embed="rId4">
            <a:alphaModFix/>
          </a:blip>
          <a:stretch>
            <a:fillRect/>
          </a:stretch>
        </p:blipFill>
        <p:spPr>
          <a:xfrm>
            <a:off x="400800" y="2862375"/>
            <a:ext cx="8342400" cy="193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chart telling us?</a:t>
            </a:r>
            <a:endParaRPr/>
          </a:p>
        </p:txBody>
      </p:sp>
      <p:sp>
        <p:nvSpPr>
          <p:cNvPr id="313" name="Google Shape;313;p5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job roles have very similar average work life balance ratings</a:t>
            </a:r>
            <a:endParaRPr/>
          </a:p>
          <a:p>
            <a:pPr indent="0" lvl="0" marL="0" rtl="0" algn="l">
              <a:spcBef>
                <a:spcPts val="1600"/>
              </a:spcBef>
              <a:spcAft>
                <a:spcPts val="0"/>
              </a:spcAft>
              <a:buNone/>
            </a:pPr>
            <a:r>
              <a:rPr lang="en"/>
              <a:t>Human Resources have the highest average score and Research Scientist have the lowest average score</a:t>
            </a:r>
            <a:endParaRPr/>
          </a:p>
          <a:p>
            <a:pPr indent="0" lvl="0" marL="0" rtl="0" algn="l">
              <a:spcBef>
                <a:spcPts val="1600"/>
              </a:spcBef>
              <a:spcAft>
                <a:spcPts val="0"/>
              </a:spcAft>
              <a:buNone/>
            </a:pPr>
            <a:r>
              <a:rPr lang="en"/>
              <a:t>Our their jobs too hard?</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the average Job involvement ranking for each Job role look like?</a:t>
            </a:r>
            <a:endParaRPr/>
          </a:p>
        </p:txBody>
      </p:sp>
      <p:cxnSp>
        <p:nvCxnSpPr>
          <p:cNvPr id="319" name="Google Shape;319;p5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20" name="Google Shape;320;p59"/>
          <p:cNvPicPr preferRelativeResize="0"/>
          <p:nvPr/>
        </p:nvPicPr>
        <p:blipFill>
          <a:blip r:embed="rId3">
            <a:alphaModFix/>
          </a:blip>
          <a:stretch>
            <a:fillRect/>
          </a:stretch>
        </p:blipFill>
        <p:spPr>
          <a:xfrm>
            <a:off x="152400" y="1927450"/>
            <a:ext cx="8839201" cy="528128"/>
          </a:xfrm>
          <a:prstGeom prst="rect">
            <a:avLst/>
          </a:prstGeom>
          <a:noFill/>
          <a:ln>
            <a:noFill/>
          </a:ln>
        </p:spPr>
      </p:pic>
      <p:pic>
        <p:nvPicPr>
          <p:cNvPr id="321" name="Google Shape;321;p59"/>
          <p:cNvPicPr preferRelativeResize="0"/>
          <p:nvPr/>
        </p:nvPicPr>
        <p:blipFill>
          <a:blip r:embed="rId4">
            <a:alphaModFix/>
          </a:blip>
          <a:stretch>
            <a:fillRect/>
          </a:stretch>
        </p:blipFill>
        <p:spPr>
          <a:xfrm>
            <a:off x="598175" y="2562275"/>
            <a:ext cx="8136625" cy="227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this mean? Is there any patterns?</a:t>
            </a:r>
            <a:endParaRPr/>
          </a:p>
        </p:txBody>
      </p:sp>
      <p:cxnSp>
        <p:nvCxnSpPr>
          <p:cNvPr id="327" name="Google Shape;327;p6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8" name="Google Shape;328;p60"/>
          <p:cNvSpPr txBox="1"/>
          <p:nvPr/>
        </p:nvSpPr>
        <p:spPr>
          <a:xfrm>
            <a:off x="1008125" y="1913375"/>
            <a:ext cx="7749600" cy="2651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Research Scientist report to have the highest Job Involvement average</a:t>
            </a:r>
            <a:endParaRPr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They are reporting that their job is pretty demanding</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Sales Representatives report to have the lowest job involvement</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The two bar graphs seems to be almost inverse of each other with Research Scientist having the highest job involvement but the lowest work life balance </a:t>
            </a:r>
            <a:endParaRPr sz="1600">
              <a:solidFill>
                <a:schemeClr val="lt1"/>
              </a:solidFill>
              <a:latin typeface="Montserrat"/>
              <a:ea typeface="Montserrat"/>
              <a:cs typeface="Montserrat"/>
              <a:sym typeface="Montserrat"/>
            </a:endParaRPr>
          </a:p>
          <a:p>
            <a:pPr indent="-330200" lvl="1" marL="914400" rtl="0" algn="l">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Are we giving employees too much work?</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the Attrition Numbers Match?</a:t>
            </a:r>
            <a:endParaRPr/>
          </a:p>
        </p:txBody>
      </p:sp>
      <p:cxnSp>
        <p:nvCxnSpPr>
          <p:cNvPr id="334" name="Google Shape;334;p61"/>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35" name="Google Shape;335;p61"/>
          <p:cNvPicPr preferRelativeResize="0"/>
          <p:nvPr/>
        </p:nvPicPr>
        <p:blipFill>
          <a:blip r:embed="rId3">
            <a:alphaModFix/>
          </a:blip>
          <a:stretch>
            <a:fillRect/>
          </a:stretch>
        </p:blipFill>
        <p:spPr>
          <a:xfrm>
            <a:off x="589413" y="1550250"/>
            <a:ext cx="7965175" cy="509475"/>
          </a:xfrm>
          <a:prstGeom prst="rect">
            <a:avLst/>
          </a:prstGeom>
          <a:noFill/>
          <a:ln>
            <a:noFill/>
          </a:ln>
        </p:spPr>
      </p:pic>
      <p:pic>
        <p:nvPicPr>
          <p:cNvPr id="336" name="Google Shape;336;p61"/>
          <p:cNvPicPr preferRelativeResize="0"/>
          <p:nvPr/>
        </p:nvPicPr>
        <p:blipFill>
          <a:blip r:embed="rId4">
            <a:alphaModFix/>
          </a:blip>
          <a:stretch>
            <a:fillRect/>
          </a:stretch>
        </p:blipFill>
        <p:spPr>
          <a:xfrm>
            <a:off x="852300" y="2429300"/>
            <a:ext cx="7439401" cy="214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Attrition Numbers by Department</a:t>
            </a:r>
            <a:endParaRPr/>
          </a:p>
        </p:txBody>
      </p:sp>
      <p:cxnSp>
        <p:nvCxnSpPr>
          <p:cNvPr id="342" name="Google Shape;342;p6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3" name="Google Shape;343;p62"/>
          <p:cNvSpPr txBox="1"/>
          <p:nvPr>
            <p:ph idx="4294967295" type="title"/>
          </p:nvPr>
        </p:nvSpPr>
        <p:spPr>
          <a:xfrm>
            <a:off x="695245" y="3082358"/>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6"/>
                </a:solidFill>
              </a:rPr>
              <a:t>34%</a:t>
            </a:r>
            <a:endParaRPr sz="3600">
              <a:solidFill>
                <a:schemeClr val="accent6"/>
              </a:solidFill>
            </a:endParaRPr>
          </a:p>
        </p:txBody>
      </p:sp>
      <p:sp>
        <p:nvSpPr>
          <p:cNvPr id="344" name="Google Shape;344;p62"/>
          <p:cNvSpPr txBox="1"/>
          <p:nvPr>
            <p:ph idx="4294967295" type="subTitle"/>
          </p:nvPr>
        </p:nvSpPr>
        <p:spPr>
          <a:xfrm>
            <a:off x="1228345" y="3707257"/>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Mars is a cold place</a:t>
            </a:r>
            <a:endParaRPr sz="1400">
              <a:solidFill>
                <a:schemeClr val="accent6"/>
              </a:solidFill>
            </a:endParaRPr>
          </a:p>
        </p:txBody>
      </p:sp>
      <p:sp>
        <p:nvSpPr>
          <p:cNvPr id="345" name="Google Shape;345;p62"/>
          <p:cNvSpPr txBox="1"/>
          <p:nvPr>
            <p:ph idx="4294967295" type="subTitle"/>
          </p:nvPr>
        </p:nvSpPr>
        <p:spPr>
          <a:xfrm>
            <a:off x="3662400" y="3005901"/>
            <a:ext cx="18192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Mercury is the smallest planet</a:t>
            </a:r>
            <a:endParaRPr sz="1400">
              <a:solidFill>
                <a:schemeClr val="accent6"/>
              </a:solidFill>
            </a:endParaRPr>
          </a:p>
        </p:txBody>
      </p:sp>
      <p:sp>
        <p:nvSpPr>
          <p:cNvPr id="346" name="Google Shape;346;p62"/>
          <p:cNvSpPr txBox="1"/>
          <p:nvPr>
            <p:ph idx="4294967295" type="title"/>
          </p:nvPr>
        </p:nvSpPr>
        <p:spPr>
          <a:xfrm>
            <a:off x="5864240" y="1593759"/>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6"/>
                </a:solidFill>
              </a:rPr>
              <a:t>18%</a:t>
            </a:r>
            <a:endParaRPr sz="3600">
              <a:solidFill>
                <a:schemeClr val="accent6"/>
              </a:solidFill>
            </a:endParaRPr>
          </a:p>
        </p:txBody>
      </p:sp>
      <p:sp>
        <p:nvSpPr>
          <p:cNvPr id="347" name="Google Shape;347;p62"/>
          <p:cNvSpPr txBox="1"/>
          <p:nvPr>
            <p:ph idx="4294967295" type="subTitle"/>
          </p:nvPr>
        </p:nvSpPr>
        <p:spPr>
          <a:xfrm>
            <a:off x="6397345" y="2223058"/>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Jupiter is the biggest one</a:t>
            </a:r>
            <a:endParaRPr sz="1400">
              <a:solidFill>
                <a:schemeClr val="accent6"/>
              </a:solidFill>
            </a:endParaRPr>
          </a:p>
        </p:txBody>
      </p:sp>
      <p:pic>
        <p:nvPicPr>
          <p:cNvPr id="348" name="Google Shape;348;p62"/>
          <p:cNvPicPr preferRelativeResize="0"/>
          <p:nvPr/>
        </p:nvPicPr>
        <p:blipFill>
          <a:blip r:embed="rId3">
            <a:alphaModFix/>
          </a:blip>
          <a:stretch>
            <a:fillRect/>
          </a:stretch>
        </p:blipFill>
        <p:spPr>
          <a:xfrm>
            <a:off x="209550" y="1743757"/>
            <a:ext cx="8839201" cy="423893"/>
          </a:xfrm>
          <a:prstGeom prst="rect">
            <a:avLst/>
          </a:prstGeom>
          <a:noFill/>
          <a:ln>
            <a:noFill/>
          </a:ln>
        </p:spPr>
      </p:pic>
      <p:pic>
        <p:nvPicPr>
          <p:cNvPr id="349" name="Google Shape;349;p62"/>
          <p:cNvPicPr preferRelativeResize="0"/>
          <p:nvPr/>
        </p:nvPicPr>
        <p:blipFill>
          <a:blip r:embed="rId4">
            <a:alphaModFix/>
          </a:blip>
          <a:stretch>
            <a:fillRect/>
          </a:stretch>
        </p:blipFill>
        <p:spPr>
          <a:xfrm>
            <a:off x="903163" y="2524975"/>
            <a:ext cx="7337675" cy="2186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Job Satisfaction Rankings by Department </a:t>
            </a:r>
            <a:endParaRPr/>
          </a:p>
        </p:txBody>
      </p:sp>
      <p:cxnSp>
        <p:nvCxnSpPr>
          <p:cNvPr id="355" name="Google Shape;355;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56" name="Google Shape;356;p63"/>
          <p:cNvPicPr preferRelativeResize="0"/>
          <p:nvPr/>
        </p:nvPicPr>
        <p:blipFill>
          <a:blip r:embed="rId3">
            <a:alphaModFix/>
          </a:blip>
          <a:stretch>
            <a:fillRect/>
          </a:stretch>
        </p:blipFill>
        <p:spPr>
          <a:xfrm>
            <a:off x="309375" y="1630275"/>
            <a:ext cx="8525250" cy="439125"/>
          </a:xfrm>
          <a:prstGeom prst="rect">
            <a:avLst/>
          </a:prstGeom>
          <a:noFill/>
          <a:ln>
            <a:noFill/>
          </a:ln>
        </p:spPr>
      </p:pic>
      <p:pic>
        <p:nvPicPr>
          <p:cNvPr id="357" name="Google Shape;357;p63"/>
          <p:cNvPicPr preferRelativeResize="0"/>
          <p:nvPr/>
        </p:nvPicPr>
        <p:blipFill>
          <a:blip r:embed="rId4">
            <a:alphaModFix/>
          </a:blip>
          <a:stretch>
            <a:fillRect/>
          </a:stretch>
        </p:blipFill>
        <p:spPr>
          <a:xfrm>
            <a:off x="309375" y="2507575"/>
            <a:ext cx="8525249" cy="20082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4"/>
          <p:cNvSpPr txBox="1"/>
          <p:nvPr>
            <p:ph idx="2" type="body"/>
          </p:nvPr>
        </p:nvSpPr>
        <p:spPr>
          <a:xfrm>
            <a:off x="1026200" y="1417425"/>
            <a:ext cx="7251300" cy="332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a:t>Research Scientist was in the top 3 for amount leaving the company</a:t>
            </a:r>
            <a:endParaRPr/>
          </a:p>
          <a:p>
            <a:pPr indent="-317500" lvl="0" marL="457200" rtl="0" algn="l">
              <a:spcBef>
                <a:spcPts val="1000"/>
              </a:spcBef>
              <a:spcAft>
                <a:spcPts val="0"/>
              </a:spcAft>
              <a:buSzPts val="1400"/>
              <a:buChar char="●"/>
            </a:pPr>
            <a:r>
              <a:rPr lang="en"/>
              <a:t>The Research and Development have the largest amount of people leaving the company</a:t>
            </a:r>
            <a:endParaRPr/>
          </a:p>
          <a:p>
            <a:pPr indent="-317500" lvl="0" marL="457200" rtl="0" algn="l">
              <a:spcBef>
                <a:spcPts val="1000"/>
              </a:spcBef>
              <a:spcAft>
                <a:spcPts val="0"/>
              </a:spcAft>
              <a:buSzPts val="1400"/>
              <a:buChar char="●"/>
            </a:pPr>
            <a:r>
              <a:rPr lang="en"/>
              <a:t>Job Satisfaction is still </a:t>
            </a:r>
            <a:r>
              <a:rPr lang="en"/>
              <a:t>pretty equal through each department</a:t>
            </a:r>
            <a:endParaRPr/>
          </a:p>
          <a:p>
            <a:pPr indent="-317500" lvl="0" marL="457200" rtl="0" algn="l">
              <a:spcBef>
                <a:spcPts val="1000"/>
              </a:spcBef>
              <a:spcAft>
                <a:spcPts val="1000"/>
              </a:spcAft>
              <a:buSzPts val="1400"/>
              <a:buChar char="●"/>
            </a:pPr>
            <a:r>
              <a:rPr lang="en"/>
              <a:t>There is no direct correlation but the company needs to look closer into the roles that are in Research and Development</a:t>
            </a:r>
            <a:endParaRPr/>
          </a:p>
        </p:txBody>
      </p:sp>
      <p:sp>
        <p:nvSpPr>
          <p:cNvPr id="363" name="Google Shape;363;p64"/>
          <p:cNvSpPr txBox="1"/>
          <p:nvPr>
            <p:ph type="title"/>
          </p:nvPr>
        </p:nvSpPr>
        <p:spPr>
          <a:xfrm>
            <a:off x="938500" y="445025"/>
            <a:ext cx="4207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a:t>
            </a:r>
            <a:endParaRPr/>
          </a:p>
        </p:txBody>
      </p:sp>
      <p:cxnSp>
        <p:nvCxnSpPr>
          <p:cNvPr id="364" name="Google Shape;364;p6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other factors might contribute to job satisfaction and performance?</a:t>
            </a:r>
            <a:endParaRPr/>
          </a:p>
        </p:txBody>
      </p:sp>
      <p:sp>
        <p:nvSpPr>
          <p:cNvPr id="370" name="Google Shape;370;p65"/>
          <p:cNvSpPr txBox="1"/>
          <p:nvPr>
            <p:ph idx="1" type="subTitle"/>
          </p:nvPr>
        </p:nvSpPr>
        <p:spPr>
          <a:xfrm>
            <a:off x="1463963" y="1914826"/>
            <a:ext cx="27276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Income</a:t>
            </a:r>
            <a:endParaRPr/>
          </a:p>
        </p:txBody>
      </p:sp>
      <p:sp>
        <p:nvSpPr>
          <p:cNvPr id="371" name="Google Shape;371;p65"/>
          <p:cNvSpPr txBox="1"/>
          <p:nvPr>
            <p:ph idx="4" type="subTitle"/>
          </p:nvPr>
        </p:nvSpPr>
        <p:spPr>
          <a:xfrm>
            <a:off x="1463963" y="3525076"/>
            <a:ext cx="27276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Years at the Company</a:t>
            </a:r>
            <a:endParaRPr/>
          </a:p>
        </p:txBody>
      </p:sp>
      <p:sp>
        <p:nvSpPr>
          <p:cNvPr id="372" name="Google Shape;372;p65"/>
          <p:cNvSpPr txBox="1"/>
          <p:nvPr>
            <p:ph idx="6" type="subTitle"/>
          </p:nvPr>
        </p:nvSpPr>
        <p:spPr>
          <a:xfrm>
            <a:off x="5078163" y="1914826"/>
            <a:ext cx="27276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Promotions</a:t>
            </a:r>
            <a:endParaRPr/>
          </a:p>
        </p:txBody>
      </p:sp>
      <p:sp>
        <p:nvSpPr>
          <p:cNvPr id="373" name="Google Shape;373;p65"/>
          <p:cNvSpPr txBox="1"/>
          <p:nvPr>
            <p:ph idx="8" type="subTitle"/>
          </p:nvPr>
        </p:nvSpPr>
        <p:spPr>
          <a:xfrm>
            <a:off x="5135313" y="3525076"/>
            <a:ext cx="2727600" cy="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Salary Increases</a:t>
            </a:r>
            <a:endParaRPr/>
          </a:p>
          <a:p>
            <a:pPr indent="0" lvl="0" marL="0" rtl="0" algn="l">
              <a:spcBef>
                <a:spcPts val="0"/>
              </a:spcBef>
              <a:spcAft>
                <a:spcPts val="0"/>
              </a:spcAft>
              <a:buNone/>
            </a:pPr>
            <a:r>
              <a:t/>
            </a:r>
            <a:endParaRPr/>
          </a:p>
        </p:txBody>
      </p:sp>
      <p:cxnSp>
        <p:nvCxnSpPr>
          <p:cNvPr id="374" name="Google Shape;374;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75" name="Google Shape;375;p65"/>
          <p:cNvCxnSpPr/>
          <p:nvPr/>
        </p:nvCxnSpPr>
        <p:spPr>
          <a:xfrm>
            <a:off x="1348500" y="3048622"/>
            <a:ext cx="6447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76" name="Google Shape;376;p65"/>
          <p:cNvCxnSpPr/>
          <p:nvPr/>
        </p:nvCxnSpPr>
        <p:spPr>
          <a:xfrm>
            <a:off x="4572000" y="1566172"/>
            <a:ext cx="0" cy="2964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66"/>
          <p:cNvSpPr txBox="1"/>
          <p:nvPr>
            <p:ph type="title"/>
          </p:nvPr>
        </p:nvSpPr>
        <p:spPr>
          <a:xfrm>
            <a:off x="938500" y="445025"/>
            <a:ext cx="5967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your past work experience impact your Monthly Income?</a:t>
            </a:r>
            <a:endParaRPr/>
          </a:p>
        </p:txBody>
      </p:sp>
      <p:cxnSp>
        <p:nvCxnSpPr>
          <p:cNvPr id="382" name="Google Shape;382;p6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83" name="Google Shape;383;p66"/>
          <p:cNvPicPr preferRelativeResize="0"/>
          <p:nvPr/>
        </p:nvPicPr>
        <p:blipFill rotWithShape="1">
          <a:blip r:embed="rId4">
            <a:alphaModFix/>
          </a:blip>
          <a:srcRect b="33722" l="0" r="0" t="0"/>
          <a:stretch/>
        </p:blipFill>
        <p:spPr>
          <a:xfrm>
            <a:off x="323850" y="1792521"/>
            <a:ext cx="8496300" cy="612350"/>
          </a:xfrm>
          <a:prstGeom prst="rect">
            <a:avLst/>
          </a:prstGeom>
          <a:noFill/>
          <a:ln>
            <a:noFill/>
          </a:ln>
        </p:spPr>
      </p:pic>
      <p:pic>
        <p:nvPicPr>
          <p:cNvPr id="384" name="Google Shape;384;p66"/>
          <p:cNvPicPr preferRelativeResize="0"/>
          <p:nvPr/>
        </p:nvPicPr>
        <p:blipFill>
          <a:blip r:embed="rId5">
            <a:alphaModFix/>
          </a:blip>
          <a:stretch>
            <a:fillRect/>
          </a:stretch>
        </p:blipFill>
        <p:spPr>
          <a:xfrm>
            <a:off x="924211" y="2567848"/>
            <a:ext cx="7295575" cy="238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the Data Set</a:t>
            </a:r>
            <a:endParaRPr/>
          </a:p>
        </p:txBody>
      </p:sp>
      <p:sp>
        <p:nvSpPr>
          <p:cNvPr id="177" name="Google Shape;177;p40"/>
          <p:cNvSpPr txBox="1"/>
          <p:nvPr>
            <p:ph idx="1" type="body"/>
          </p:nvPr>
        </p:nvSpPr>
        <p:spPr>
          <a:xfrm>
            <a:off x="938500" y="1659275"/>
            <a:ext cx="62190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Found on Kaggle</a:t>
            </a:r>
            <a:endParaRPr/>
          </a:p>
          <a:p>
            <a:pPr indent="-317500" lvl="0" marL="457200" rtl="0" algn="l">
              <a:spcBef>
                <a:spcPts val="0"/>
              </a:spcBef>
              <a:spcAft>
                <a:spcPts val="0"/>
              </a:spcAft>
              <a:buSzPts val="1400"/>
              <a:buChar char="●"/>
            </a:pPr>
            <a:r>
              <a:rPr lang="en"/>
              <a:t>Based on IRL company and their data</a:t>
            </a:r>
            <a:endParaRPr/>
          </a:p>
          <a:p>
            <a:pPr indent="-317500" lvl="0" marL="457200" rtl="0" algn="l">
              <a:spcBef>
                <a:spcPts val="0"/>
              </a:spcBef>
              <a:spcAft>
                <a:spcPts val="0"/>
              </a:spcAft>
              <a:buSzPts val="1400"/>
              <a:buChar char="●"/>
            </a:pPr>
            <a:r>
              <a:rPr lang="en"/>
              <a:t>Dataset includes information pertaining to </a:t>
            </a:r>
            <a:r>
              <a:rPr lang="en"/>
              <a:t>attrition(how many employees leave a company), job satisfaction and other important employee data that pertain to their job</a:t>
            </a:r>
            <a:endParaRPr/>
          </a:p>
          <a:p>
            <a:pPr indent="-317500" lvl="0" marL="457200" rtl="0" algn="l">
              <a:spcBef>
                <a:spcPts val="0"/>
              </a:spcBef>
              <a:spcAft>
                <a:spcPts val="0"/>
              </a:spcAft>
              <a:buSzPts val="1400"/>
              <a:buChar char="●"/>
            </a:pPr>
            <a:r>
              <a:rPr lang="en"/>
              <a:t>Contains categorical and numerical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938500" y="414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390" name="Google Shape;390;p67"/>
          <p:cNvSpPr txBox="1"/>
          <p:nvPr>
            <p:ph idx="1" type="subTitle"/>
          </p:nvPr>
        </p:nvSpPr>
        <p:spPr>
          <a:xfrm>
            <a:off x="938500" y="1647250"/>
            <a:ext cx="6676200" cy="20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seems to be a slight positive correlation between  monthly income total working years</a:t>
            </a:r>
            <a:endParaRPr/>
          </a:p>
          <a:p>
            <a:pPr indent="0" lvl="0" marL="0" rtl="0" algn="l">
              <a:spcBef>
                <a:spcPts val="0"/>
              </a:spcBef>
              <a:spcAft>
                <a:spcPts val="0"/>
              </a:spcAft>
              <a:buNone/>
            </a:pPr>
            <a:r>
              <a:rPr lang="en"/>
              <a:t>This means the company is properly paying people by their experience level</a:t>
            </a:r>
            <a:endParaRPr/>
          </a:p>
          <a:p>
            <a:pPr indent="0" lvl="0" marL="0" rtl="0" algn="l">
              <a:spcBef>
                <a:spcPts val="0"/>
              </a:spcBef>
              <a:spcAft>
                <a:spcPts val="0"/>
              </a:spcAft>
              <a:buNone/>
            </a:pPr>
            <a:r>
              <a:rPr lang="en"/>
              <a:t>This is </a:t>
            </a:r>
            <a:r>
              <a:rPr lang="en"/>
              <a:t>positive</a:t>
            </a:r>
            <a:r>
              <a:rPr lang="en"/>
              <a:t> for retention</a:t>
            </a:r>
            <a:endParaRPr/>
          </a:p>
          <a:p>
            <a:pPr indent="0" lvl="0" marL="0" rtl="0" algn="l">
              <a:spcBef>
                <a:spcPts val="0"/>
              </a:spcBef>
              <a:spcAft>
                <a:spcPts val="0"/>
              </a:spcAft>
              <a:buNone/>
            </a:pPr>
            <a:r>
              <a:t/>
            </a:r>
            <a:endParaRPr/>
          </a:p>
        </p:txBody>
      </p:sp>
      <p:cxnSp>
        <p:nvCxnSpPr>
          <p:cNvPr id="391" name="Google Shape;391;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8"/>
          <p:cNvSpPr txBox="1"/>
          <p:nvPr>
            <p:ph type="title"/>
          </p:nvPr>
        </p:nvSpPr>
        <p:spPr>
          <a:xfrm>
            <a:off x="938500" y="445025"/>
            <a:ext cx="789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the amount of time with the company impact the time you get a promotion?</a:t>
            </a:r>
            <a:endParaRPr/>
          </a:p>
        </p:txBody>
      </p:sp>
      <p:cxnSp>
        <p:nvCxnSpPr>
          <p:cNvPr id="397" name="Google Shape;397;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98" name="Google Shape;398;p68"/>
          <p:cNvPicPr preferRelativeResize="0"/>
          <p:nvPr/>
        </p:nvPicPr>
        <p:blipFill rotWithShape="1">
          <a:blip r:embed="rId3">
            <a:alphaModFix/>
          </a:blip>
          <a:srcRect b="34976" l="0" r="0" t="0"/>
          <a:stretch/>
        </p:blipFill>
        <p:spPr>
          <a:xfrm>
            <a:off x="421925" y="1467821"/>
            <a:ext cx="8620125" cy="662725"/>
          </a:xfrm>
          <a:prstGeom prst="rect">
            <a:avLst/>
          </a:prstGeom>
          <a:noFill/>
          <a:ln>
            <a:noFill/>
          </a:ln>
        </p:spPr>
      </p:pic>
      <p:pic>
        <p:nvPicPr>
          <p:cNvPr id="399" name="Google Shape;399;p68"/>
          <p:cNvPicPr preferRelativeResize="0"/>
          <p:nvPr/>
        </p:nvPicPr>
        <p:blipFill>
          <a:blip r:embed="rId4">
            <a:alphaModFix/>
          </a:blip>
          <a:stretch>
            <a:fillRect/>
          </a:stretch>
        </p:blipFill>
        <p:spPr>
          <a:xfrm>
            <a:off x="1027949" y="2467650"/>
            <a:ext cx="7088101" cy="2365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405" name="Google Shape;405;p69"/>
          <p:cNvSpPr txBox="1"/>
          <p:nvPr>
            <p:ph idx="1" type="body"/>
          </p:nvPr>
        </p:nvSpPr>
        <p:spPr>
          <a:xfrm>
            <a:off x="938500" y="1316375"/>
            <a:ext cx="65277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looking at the graph, there is little to no correlation between the amount of years at the company and years since last promotion</a:t>
            </a:r>
            <a:endParaRPr/>
          </a:p>
          <a:p>
            <a:pPr indent="0" lvl="0" marL="0" rtl="0" algn="l">
              <a:spcBef>
                <a:spcPts val="1600"/>
              </a:spcBef>
              <a:spcAft>
                <a:spcPts val="0"/>
              </a:spcAft>
              <a:buNone/>
            </a:pPr>
            <a:r>
              <a:rPr lang="en"/>
              <a:t>Trends seem to be very irregular and not consistent</a:t>
            </a:r>
            <a:endParaRPr/>
          </a:p>
          <a:p>
            <a:pPr indent="0" lvl="0" marL="0" rtl="0" algn="l">
              <a:spcBef>
                <a:spcPts val="1600"/>
              </a:spcBef>
              <a:spcAft>
                <a:spcPts val="0"/>
              </a:spcAft>
              <a:buNone/>
            </a:pPr>
            <a:r>
              <a:rPr lang="en"/>
              <a:t>In companies, most corporations try to reward loyalty with a promotion </a:t>
            </a:r>
            <a:endParaRPr/>
          </a:p>
          <a:p>
            <a:pPr indent="0" lvl="0" marL="0" rtl="0" algn="l">
              <a:spcBef>
                <a:spcPts val="1600"/>
              </a:spcBef>
              <a:spcAft>
                <a:spcPts val="0"/>
              </a:spcAft>
              <a:buNone/>
            </a:pPr>
            <a:r>
              <a:rPr lang="en"/>
              <a:t>Looking at the graph, there are people that have worked with the company for decades but haven’t </a:t>
            </a:r>
            <a:r>
              <a:rPr lang="en"/>
              <a:t>received</a:t>
            </a:r>
            <a:r>
              <a:rPr lang="en"/>
              <a:t> a promotion in decades</a:t>
            </a:r>
            <a:endParaRPr/>
          </a:p>
          <a:p>
            <a:pPr indent="0" lvl="0" marL="0" rtl="0" algn="l">
              <a:spcBef>
                <a:spcPts val="1600"/>
              </a:spcBef>
              <a:spcAft>
                <a:spcPts val="0"/>
              </a:spcAft>
              <a:buNone/>
            </a:pPr>
            <a:r>
              <a:rPr lang="en"/>
              <a:t>The line represents the </a:t>
            </a:r>
            <a:r>
              <a:rPr lang="en"/>
              <a:t>average</a:t>
            </a:r>
            <a:r>
              <a:rPr lang="en"/>
              <a:t> amount of years it takes to receive a promotion</a:t>
            </a:r>
            <a:endParaRPr/>
          </a:p>
          <a:p>
            <a:pPr indent="0" lvl="0" marL="0" rtl="0" algn="l">
              <a:spcBef>
                <a:spcPts val="1600"/>
              </a:spcBef>
              <a:spcAft>
                <a:spcPts val="1600"/>
              </a:spcAft>
              <a:buNone/>
            </a:pPr>
            <a:r>
              <a:rPr lang="en"/>
              <a:t>This shows the company might not </a:t>
            </a:r>
            <a:r>
              <a:rPr lang="en"/>
              <a:t>prioritize</a:t>
            </a:r>
            <a:r>
              <a:rPr lang="en"/>
              <a:t> or appreciate loyalty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0"/>
          <p:cNvSpPr txBox="1"/>
          <p:nvPr>
            <p:ph type="title"/>
          </p:nvPr>
        </p:nvSpPr>
        <p:spPr>
          <a:xfrm>
            <a:off x="553800" y="205000"/>
            <a:ext cx="8036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your education level impact your salary hike and do you get a salary hike when your performance rating is high?</a:t>
            </a:r>
            <a:endParaRPr/>
          </a:p>
        </p:txBody>
      </p:sp>
      <p:cxnSp>
        <p:nvCxnSpPr>
          <p:cNvPr id="411" name="Google Shape;411;p70"/>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12" name="Google Shape;412;p70"/>
          <p:cNvPicPr preferRelativeResize="0"/>
          <p:nvPr/>
        </p:nvPicPr>
        <p:blipFill rotWithShape="1">
          <a:blip r:embed="rId3">
            <a:alphaModFix/>
          </a:blip>
          <a:srcRect b="33302" l="0" r="7757" t="0"/>
          <a:stretch/>
        </p:blipFill>
        <p:spPr>
          <a:xfrm>
            <a:off x="311700" y="1831200"/>
            <a:ext cx="8434525" cy="562250"/>
          </a:xfrm>
          <a:prstGeom prst="rect">
            <a:avLst/>
          </a:prstGeom>
          <a:noFill/>
          <a:ln>
            <a:noFill/>
          </a:ln>
        </p:spPr>
      </p:pic>
      <p:pic>
        <p:nvPicPr>
          <p:cNvPr id="413" name="Google Shape;413;p70"/>
          <p:cNvPicPr preferRelativeResize="0"/>
          <p:nvPr/>
        </p:nvPicPr>
        <p:blipFill>
          <a:blip r:embed="rId4">
            <a:alphaModFix/>
          </a:blip>
          <a:stretch>
            <a:fillRect/>
          </a:stretch>
        </p:blipFill>
        <p:spPr>
          <a:xfrm>
            <a:off x="452250" y="2663500"/>
            <a:ext cx="8239499" cy="1901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419" name="Google Shape;419;p71"/>
          <p:cNvSpPr txBox="1"/>
          <p:nvPr>
            <p:ph idx="1" type="body"/>
          </p:nvPr>
        </p:nvSpPr>
        <p:spPr>
          <a:xfrm>
            <a:off x="1026200" y="1316375"/>
            <a:ext cx="63027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All Education Levels have almost the same positive correlation</a:t>
            </a:r>
            <a:endParaRPr/>
          </a:p>
          <a:p>
            <a:pPr indent="-317500" lvl="0" marL="457200" rtl="0" algn="l">
              <a:spcBef>
                <a:spcPts val="0"/>
              </a:spcBef>
              <a:spcAft>
                <a:spcPts val="0"/>
              </a:spcAft>
              <a:buSzPts val="1400"/>
              <a:buChar char="●"/>
            </a:pPr>
            <a:r>
              <a:rPr lang="en"/>
              <a:t>The highest education level 5 being the highest by not that much</a:t>
            </a:r>
            <a:endParaRPr/>
          </a:p>
          <a:p>
            <a:pPr indent="-317500" lvl="0" marL="457200" rtl="0" algn="l">
              <a:spcBef>
                <a:spcPts val="0"/>
              </a:spcBef>
              <a:spcAft>
                <a:spcPts val="0"/>
              </a:spcAft>
              <a:buSzPts val="1400"/>
              <a:buChar char="●"/>
            </a:pPr>
            <a:r>
              <a:rPr lang="en"/>
              <a:t>The visual shows that with higher performance ratings is a bigger salary hike which is positive for employees</a:t>
            </a:r>
            <a:endParaRPr/>
          </a:p>
          <a:p>
            <a:pPr indent="-317500" lvl="0" marL="457200" rtl="0" algn="l">
              <a:spcBef>
                <a:spcPts val="0"/>
              </a:spcBef>
              <a:spcAft>
                <a:spcPts val="0"/>
              </a:spcAft>
              <a:buSzPts val="1400"/>
              <a:buChar char="●"/>
            </a:pPr>
            <a:r>
              <a:rPr lang="en"/>
              <a:t>But with different education levels, the difference between them is not different</a:t>
            </a:r>
            <a:endParaRPr/>
          </a:p>
          <a:p>
            <a:pPr indent="-317500" lvl="0" marL="457200" rtl="0" algn="l">
              <a:spcBef>
                <a:spcPts val="0"/>
              </a:spcBef>
              <a:spcAft>
                <a:spcPts val="0"/>
              </a:spcAft>
              <a:buSzPts val="1400"/>
              <a:buChar char="●"/>
            </a:pPr>
            <a:r>
              <a:rPr lang="en"/>
              <a:t>Employees might believe that their education efforts might not matter or are not in consideration for their job </a:t>
            </a:r>
            <a:endParaRPr/>
          </a:p>
        </p:txBody>
      </p:sp>
      <p:cxnSp>
        <p:nvCxnSpPr>
          <p:cNvPr id="420" name="Google Shape;420;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Insights and </a:t>
            </a:r>
            <a:r>
              <a:rPr lang="en"/>
              <a:t>Conclusions</a:t>
            </a:r>
            <a:r>
              <a:rPr lang="en"/>
              <a:t> on Analysis</a:t>
            </a:r>
            <a:endParaRPr/>
          </a:p>
        </p:txBody>
      </p:sp>
      <p:sp>
        <p:nvSpPr>
          <p:cNvPr id="426" name="Google Shape;426;p72"/>
          <p:cNvSpPr txBox="1"/>
          <p:nvPr>
            <p:ph idx="1" type="body"/>
          </p:nvPr>
        </p:nvSpPr>
        <p:spPr>
          <a:xfrm>
            <a:off x="938500" y="1659275"/>
            <a:ext cx="56931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company is doing well with </a:t>
            </a:r>
            <a:r>
              <a:rPr lang="en"/>
              <a:t>retention</a:t>
            </a:r>
            <a:r>
              <a:rPr lang="en"/>
              <a:t> overall</a:t>
            </a:r>
            <a:endParaRPr/>
          </a:p>
          <a:p>
            <a:pPr indent="-317500" lvl="0" marL="457200" rtl="0" algn="l">
              <a:spcBef>
                <a:spcPts val="0"/>
              </a:spcBef>
              <a:spcAft>
                <a:spcPts val="0"/>
              </a:spcAft>
              <a:buSzPts val="1400"/>
              <a:buChar char="●"/>
            </a:pPr>
            <a:r>
              <a:rPr lang="en"/>
              <a:t>Job Satisfaction is good and work life balance is average</a:t>
            </a:r>
            <a:endParaRPr/>
          </a:p>
          <a:p>
            <a:pPr indent="-317500" lvl="0" marL="457200" rtl="0" algn="l">
              <a:spcBef>
                <a:spcPts val="0"/>
              </a:spcBef>
              <a:spcAft>
                <a:spcPts val="0"/>
              </a:spcAft>
              <a:buSzPts val="1400"/>
              <a:buChar char="●"/>
            </a:pPr>
            <a:r>
              <a:rPr lang="en"/>
              <a:t>Maintain equity and inclusive culture</a:t>
            </a:r>
            <a:endParaRPr/>
          </a:p>
          <a:p>
            <a:pPr indent="-317500" lvl="0" marL="457200" rtl="0" algn="l">
              <a:spcBef>
                <a:spcPts val="0"/>
              </a:spcBef>
              <a:spcAft>
                <a:spcPts val="0"/>
              </a:spcAft>
              <a:buSzPts val="1400"/>
              <a:buChar char="●"/>
            </a:pPr>
            <a:r>
              <a:rPr lang="en"/>
              <a:t>To help with attrition and job performance, sit down with the employees in the Research and Development department to see what they need and if they need any support with their work and </a:t>
            </a:r>
            <a:r>
              <a:rPr lang="en"/>
              <a:t>workload</a:t>
            </a:r>
            <a:endParaRPr/>
          </a:p>
          <a:p>
            <a:pPr indent="-317500" lvl="0" marL="457200" rtl="0" algn="l">
              <a:spcBef>
                <a:spcPts val="0"/>
              </a:spcBef>
              <a:spcAft>
                <a:spcPts val="0"/>
              </a:spcAft>
              <a:buSzPts val="1400"/>
              <a:buChar char="●"/>
            </a:pPr>
            <a:r>
              <a:rPr lang="en"/>
              <a:t>Start to reward loyalty with promotions and salary hikes</a:t>
            </a:r>
            <a:endParaRPr/>
          </a:p>
          <a:p>
            <a:pPr indent="-317500" lvl="0" marL="457200" rtl="0" algn="l">
              <a:spcBef>
                <a:spcPts val="0"/>
              </a:spcBef>
              <a:spcAft>
                <a:spcPts val="0"/>
              </a:spcAft>
              <a:buSzPts val="1400"/>
              <a:buChar char="●"/>
            </a:pPr>
            <a:r>
              <a:rPr lang="en"/>
              <a:t>Also start rewarding higher education</a:t>
            </a:r>
            <a:endParaRPr/>
          </a:p>
        </p:txBody>
      </p:sp>
      <p:cxnSp>
        <p:nvCxnSpPr>
          <p:cNvPr id="427" name="Google Shape;427;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1" name="Shape 431"/>
        <p:cNvGrpSpPr/>
        <p:nvPr/>
      </p:nvGrpSpPr>
      <p:grpSpPr>
        <a:xfrm>
          <a:off x="0" y="0"/>
          <a:ext cx="0" cy="0"/>
          <a:chOff x="0" y="0"/>
          <a:chExt cx="0" cy="0"/>
        </a:xfrm>
      </p:grpSpPr>
      <p:sp>
        <p:nvSpPr>
          <p:cNvPr id="432" name="Google Shape;432;p73"/>
          <p:cNvSpPr txBox="1"/>
          <p:nvPr>
            <p:ph idx="4294967295" type="title"/>
          </p:nvPr>
        </p:nvSpPr>
        <p:spPr>
          <a:xfrm>
            <a:off x="1048350" y="5677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My thoughts and </a:t>
            </a:r>
            <a:r>
              <a:rPr lang="en">
                <a:latin typeface="Arial"/>
                <a:ea typeface="Arial"/>
                <a:cs typeface="Arial"/>
                <a:sym typeface="Arial"/>
              </a:rPr>
              <a:t>journey</a:t>
            </a:r>
            <a:r>
              <a:rPr lang="en">
                <a:latin typeface="Arial"/>
                <a:ea typeface="Arial"/>
                <a:cs typeface="Arial"/>
                <a:sym typeface="Arial"/>
              </a:rPr>
              <a:t> with MS Azure</a:t>
            </a:r>
            <a:endParaRPr>
              <a:solidFill>
                <a:srgbClr val="FFFFFF"/>
              </a:solidFill>
              <a:latin typeface="Arial"/>
              <a:ea typeface="Arial"/>
              <a:cs typeface="Arial"/>
              <a:sym typeface="Arial"/>
            </a:endParaRPr>
          </a:p>
        </p:txBody>
      </p:sp>
      <p:sp>
        <p:nvSpPr>
          <p:cNvPr id="433" name="Google Shape;433;p73"/>
          <p:cNvSpPr txBox="1"/>
          <p:nvPr>
            <p:ph idx="4294967295" type="body"/>
          </p:nvPr>
        </p:nvSpPr>
        <p:spPr>
          <a:xfrm>
            <a:off x="1048350" y="11741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This was fun!</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I enjoyed learning about MS Azure and new data analytics tools</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My dataset was interesting and fun to work with</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At first, MS Azure was difficult to learn and use with all the different tools and platforms</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Once I stook with a platform (Data Explorer), it wasn’t so bad</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Going from SQL to KQL was a bit challenging but I am glad to know some basics now</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 I wish I was able to get the actual correlation coefficient for some of my analysis but I was unable to</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I was also not completely able to finish my whole analysis because my subscription randomly ended on me and I was unable to use another account</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37" name="Shape 437"/>
        <p:cNvGrpSpPr/>
        <p:nvPr/>
      </p:nvGrpSpPr>
      <p:grpSpPr>
        <a:xfrm>
          <a:off x="0" y="0"/>
          <a:ext cx="0" cy="0"/>
          <a:chOff x="0" y="0"/>
          <a:chExt cx="0" cy="0"/>
        </a:xfrm>
      </p:grpSpPr>
      <p:sp>
        <p:nvSpPr>
          <p:cNvPr id="438" name="Google Shape;438;p74"/>
          <p:cNvSpPr txBox="1"/>
          <p:nvPr>
            <p:ph idx="4294967295" type="title"/>
          </p:nvPr>
        </p:nvSpPr>
        <p:spPr>
          <a:xfrm>
            <a:off x="1048350" y="24980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THANK YOU !</a:t>
            </a:r>
            <a:endParaRPr>
              <a:solidFill>
                <a:srgbClr val="FFFFFF"/>
              </a:solidFill>
              <a:latin typeface="Arial"/>
              <a:ea typeface="Arial"/>
              <a:cs typeface="Arial"/>
              <a:sym typeface="Arial"/>
            </a:endParaRPr>
          </a:p>
        </p:txBody>
      </p:sp>
      <p:sp>
        <p:nvSpPr>
          <p:cNvPr id="439" name="Google Shape;439;p74"/>
          <p:cNvSpPr txBox="1"/>
          <p:nvPr>
            <p:ph idx="4294967295" type="body"/>
          </p:nvPr>
        </p:nvSpPr>
        <p:spPr>
          <a:xfrm>
            <a:off x="1048350" y="249800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3" name="Shape 443"/>
        <p:cNvGrpSpPr/>
        <p:nvPr/>
      </p:nvGrpSpPr>
      <p:grpSpPr>
        <a:xfrm>
          <a:off x="0" y="0"/>
          <a:ext cx="0" cy="0"/>
          <a:chOff x="0" y="0"/>
          <a:chExt cx="0" cy="0"/>
        </a:xfrm>
      </p:grpSpPr>
      <p:pic>
        <p:nvPicPr>
          <p:cNvPr id="444" name="Google Shape;444;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1"/>
          <p:cNvSpPr txBox="1"/>
          <p:nvPr>
            <p:ph idx="1" type="body"/>
          </p:nvPr>
        </p:nvSpPr>
        <p:spPr>
          <a:xfrm>
            <a:off x="938500" y="1659275"/>
            <a:ext cx="5521800" cy="276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Age, Attrition, Business Travel, DailyRate,Department, distance from home, Education, Education field, EmployeeCount, Employee number, Environment Satisfaction, Gender, Hourly Rate, Job Involvement, Job Level, Job Role, Job Satisfaction, Marital Status, Monthly Income, Monthly Rate, Number of Companies Worked, Over 18, Overtime, Percent Salary Hike, Performance Rating, Relationship Satisfaction, Standard Hours, Stock Option Level, Total Working Years, Training Times last year, Work life balance, Years at company, Years in current role, Years since last promotion, years with current manager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No Nulls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100"/>
              <a:t>Over 1400 entries !</a:t>
            </a:r>
            <a:endParaRPr sz="1100"/>
          </a:p>
        </p:txBody>
      </p:sp>
      <p:sp>
        <p:nvSpPr>
          <p:cNvPr id="183" name="Google Shape;183;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In Depth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MS Azure</a:t>
            </a:r>
            <a:endParaRPr/>
          </a:p>
        </p:txBody>
      </p:sp>
      <p:sp>
        <p:nvSpPr>
          <p:cNvPr id="189" name="Google Shape;189;p42"/>
          <p:cNvSpPr txBox="1"/>
          <p:nvPr>
            <p:ph idx="1" type="body"/>
          </p:nvPr>
        </p:nvSpPr>
        <p:spPr>
          <a:xfrm>
            <a:off x="779950" y="1293525"/>
            <a:ext cx="6274500" cy="276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-Original Dataset was too big for MS Azure and data factory</a:t>
            </a:r>
            <a:endParaRPr/>
          </a:p>
          <a:p>
            <a:pPr indent="0" lvl="0" marL="0" rtl="0" algn="l">
              <a:lnSpc>
                <a:spcPct val="115000"/>
              </a:lnSpc>
              <a:spcBef>
                <a:spcPts val="0"/>
              </a:spcBef>
              <a:spcAft>
                <a:spcPts val="0"/>
              </a:spcAft>
              <a:buNone/>
            </a:pPr>
            <a:r>
              <a:rPr lang="en"/>
              <a:t>-Started on Data factory and tried to use the notebook function, did not work because my file was too big</a:t>
            </a:r>
            <a:endParaRPr/>
          </a:p>
          <a:p>
            <a:pPr indent="0" lvl="0" marL="0" rtl="0" algn="l">
              <a:lnSpc>
                <a:spcPct val="115000"/>
              </a:lnSpc>
              <a:spcBef>
                <a:spcPts val="0"/>
              </a:spcBef>
              <a:spcAft>
                <a:spcPts val="0"/>
              </a:spcAft>
              <a:buNone/>
            </a:pPr>
            <a:r>
              <a:rPr lang="en"/>
              <a:t>-When I used my newest dataset, </a:t>
            </a:r>
            <a:r>
              <a:rPr lang="en"/>
              <a:t>datasynapse</a:t>
            </a:r>
            <a:r>
              <a:rPr lang="en"/>
              <a:t> and data factory did not like my data either</a:t>
            </a:r>
            <a:endParaRPr/>
          </a:p>
          <a:p>
            <a:pPr indent="0" lvl="0" marL="0" rtl="0" algn="l">
              <a:lnSpc>
                <a:spcPct val="115000"/>
              </a:lnSpc>
              <a:spcBef>
                <a:spcPts val="0"/>
              </a:spcBef>
              <a:spcAft>
                <a:spcPts val="0"/>
              </a:spcAft>
              <a:buNone/>
            </a:pPr>
            <a:r>
              <a:rPr lang="en"/>
              <a:t>-While I was doing all of everything my subscription ended and I </a:t>
            </a:r>
            <a:r>
              <a:rPr lang="en"/>
              <a:t>wasn't</a:t>
            </a:r>
            <a:r>
              <a:rPr lang="en"/>
              <a:t> able to do everything I wanted to and I was unable to make a new account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 went with </a:t>
            </a:r>
            <a:endParaRPr>
              <a:solidFill>
                <a:schemeClr val="accent1"/>
              </a:solidFill>
            </a:endParaRPr>
          </a:p>
        </p:txBody>
      </p:sp>
      <p:sp>
        <p:nvSpPr>
          <p:cNvPr id="195" name="Google Shape;195;p43"/>
          <p:cNvSpPr txBox="1"/>
          <p:nvPr>
            <p:ph idx="1" type="body"/>
          </p:nvPr>
        </p:nvSpPr>
        <p:spPr>
          <a:xfrm>
            <a:off x="938500" y="1659275"/>
            <a:ext cx="58533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Data Explorer</a:t>
            </a:r>
            <a:endParaRPr/>
          </a:p>
          <a:p>
            <a:pPr indent="-317500" lvl="0" marL="457200" rtl="0" algn="l">
              <a:spcBef>
                <a:spcPts val="0"/>
              </a:spcBef>
              <a:spcAft>
                <a:spcPts val="0"/>
              </a:spcAft>
              <a:buSzPts val="1400"/>
              <a:buChar char="●"/>
            </a:pPr>
            <a:r>
              <a:rPr lang="en"/>
              <a:t>ETL process was super easy</a:t>
            </a:r>
            <a:endParaRPr/>
          </a:p>
          <a:p>
            <a:pPr indent="-317500" lvl="0" marL="457200" rtl="0" algn="l">
              <a:spcBef>
                <a:spcPts val="0"/>
              </a:spcBef>
              <a:spcAft>
                <a:spcPts val="0"/>
              </a:spcAft>
              <a:buSzPts val="1400"/>
              <a:buChar char="●"/>
            </a:pPr>
            <a:r>
              <a:rPr lang="en"/>
              <a:t>Interface was user friendly</a:t>
            </a:r>
            <a:endParaRPr/>
          </a:p>
          <a:p>
            <a:pPr indent="-317500" lvl="0" marL="457200" rtl="0" algn="l">
              <a:spcBef>
                <a:spcPts val="0"/>
              </a:spcBef>
              <a:spcAft>
                <a:spcPts val="0"/>
              </a:spcAft>
              <a:buSzPts val="1400"/>
              <a:buChar char="●"/>
            </a:pPr>
            <a:r>
              <a:rPr lang="en"/>
              <a:t>Making visuals was very easy </a:t>
            </a:r>
            <a:endParaRPr/>
          </a:p>
          <a:p>
            <a:pPr indent="-317500" lvl="0" marL="457200" rtl="0" algn="l">
              <a:spcBef>
                <a:spcPts val="0"/>
              </a:spcBef>
              <a:spcAft>
                <a:spcPts val="0"/>
              </a:spcAft>
              <a:buSzPts val="1400"/>
              <a:buChar char="●"/>
            </a:pPr>
            <a:r>
              <a:rPr lang="en"/>
              <a:t>Only barrier was learning KQL </a:t>
            </a:r>
            <a:endParaRPr/>
          </a:p>
          <a:p>
            <a:pPr indent="-317500" lvl="1" marL="914400" rtl="0" algn="l">
              <a:spcBef>
                <a:spcPts val="0"/>
              </a:spcBef>
              <a:spcAft>
                <a:spcPts val="0"/>
              </a:spcAft>
              <a:buSzPts val="1400"/>
              <a:buChar char="○"/>
            </a:pPr>
            <a:r>
              <a:rPr lang="en"/>
              <a:t>Had to translate from SQL TO KQL</a:t>
            </a:r>
            <a:endParaRPr/>
          </a:p>
        </p:txBody>
      </p:sp>
      <p:cxnSp>
        <p:nvCxnSpPr>
          <p:cNvPr id="196" name="Google Shape;196;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and Questions for this Analysis </a:t>
            </a:r>
            <a:endParaRPr/>
          </a:p>
        </p:txBody>
      </p:sp>
      <p:cxnSp>
        <p:nvCxnSpPr>
          <p:cNvPr id="202" name="Google Shape;202;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3" name="Google Shape;203;p44"/>
          <p:cNvSpPr txBox="1"/>
          <p:nvPr>
            <p:ph type="title"/>
          </p:nvPr>
        </p:nvSpPr>
        <p:spPr>
          <a:xfrm>
            <a:off x="3428550" y="1887850"/>
            <a:ext cx="22428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Satisfaction and Performance</a:t>
            </a:r>
            <a:endParaRPr/>
          </a:p>
        </p:txBody>
      </p:sp>
      <p:sp>
        <p:nvSpPr>
          <p:cNvPr id="204" name="Google Shape;204;p44"/>
          <p:cNvSpPr txBox="1"/>
          <p:nvPr>
            <p:ph idx="1" type="subTitle"/>
          </p:nvPr>
        </p:nvSpPr>
        <p:spPr>
          <a:xfrm>
            <a:off x="3428547" y="25727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our employees feel about working here? Do they feel accomplished?</a:t>
            </a:r>
            <a:r>
              <a:rPr lang="en"/>
              <a:t> </a:t>
            </a:r>
            <a:endParaRPr/>
          </a:p>
        </p:txBody>
      </p:sp>
      <p:sp>
        <p:nvSpPr>
          <p:cNvPr id="205" name="Google Shape;205;p44"/>
          <p:cNvSpPr txBox="1"/>
          <p:nvPr>
            <p:ph idx="2" type="title"/>
          </p:nvPr>
        </p:nvSpPr>
        <p:spPr>
          <a:xfrm>
            <a:off x="5918603" y="18878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Improvement</a:t>
            </a:r>
            <a:endParaRPr/>
          </a:p>
        </p:txBody>
      </p:sp>
      <p:sp>
        <p:nvSpPr>
          <p:cNvPr id="206" name="Google Shape;206;p44"/>
          <p:cNvSpPr txBox="1"/>
          <p:nvPr>
            <p:ph idx="3" type="subTitle"/>
          </p:nvPr>
        </p:nvSpPr>
        <p:spPr>
          <a:xfrm>
            <a:off x="5918599" y="2572750"/>
            <a:ext cx="2592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what ways can we improve attrition and increase </a:t>
            </a:r>
            <a:r>
              <a:rPr lang="en"/>
              <a:t>retention</a:t>
            </a:r>
            <a:r>
              <a:rPr lang="en"/>
              <a:t>? How can we maintain satisfaction and job </a:t>
            </a:r>
            <a:r>
              <a:rPr lang="en"/>
              <a:t>performance</a:t>
            </a:r>
            <a:r>
              <a:rPr lang="en"/>
              <a:t> rankings?</a:t>
            </a:r>
            <a:endParaRPr/>
          </a:p>
        </p:txBody>
      </p:sp>
      <p:cxnSp>
        <p:nvCxnSpPr>
          <p:cNvPr id="207" name="Google Shape;207;p44"/>
          <p:cNvCxnSpPr/>
          <p:nvPr/>
        </p:nvCxnSpPr>
        <p:spPr>
          <a:xfrm>
            <a:off x="2886538" y="22039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08" name="Google Shape;208;p44"/>
          <p:cNvCxnSpPr/>
          <p:nvPr/>
        </p:nvCxnSpPr>
        <p:spPr>
          <a:xfrm>
            <a:off x="5765763" y="22039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9" name="Google Shape;209;p44"/>
          <p:cNvSpPr txBox="1"/>
          <p:nvPr>
            <p:ph idx="5" type="title"/>
          </p:nvPr>
        </p:nvSpPr>
        <p:spPr>
          <a:xfrm>
            <a:off x="938497" y="18878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Attrition</a:t>
            </a:r>
            <a:endParaRPr/>
          </a:p>
        </p:txBody>
      </p:sp>
      <p:sp>
        <p:nvSpPr>
          <p:cNvPr id="210" name="Google Shape;210;p44"/>
          <p:cNvSpPr txBox="1"/>
          <p:nvPr>
            <p:ph idx="6" type="subTitle"/>
          </p:nvPr>
        </p:nvSpPr>
        <p:spPr>
          <a:xfrm>
            <a:off x="938497" y="25727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Investigate</a:t>
            </a:r>
            <a:r>
              <a:rPr lang="en"/>
              <a:t> why people are leaving. What factors are making them leave?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Attrition… What is it and why is it important?</a:t>
            </a:r>
            <a:endParaRPr/>
          </a:p>
        </p:txBody>
      </p:sp>
      <p:sp>
        <p:nvSpPr>
          <p:cNvPr id="216" name="Google Shape;216;p45"/>
          <p:cNvSpPr txBox="1"/>
          <p:nvPr>
            <p:ph idx="1" type="body"/>
          </p:nvPr>
        </p:nvSpPr>
        <p:spPr>
          <a:xfrm>
            <a:off x="938500" y="1659275"/>
            <a:ext cx="5807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You might have </a:t>
            </a:r>
            <a:r>
              <a:rPr lang="en"/>
              <a:t>heard of Retention</a:t>
            </a:r>
            <a:endParaRPr/>
          </a:p>
          <a:p>
            <a:pPr indent="-317500" lvl="1" marL="914400" rtl="0" algn="l">
              <a:spcBef>
                <a:spcPts val="0"/>
              </a:spcBef>
              <a:spcAft>
                <a:spcPts val="0"/>
              </a:spcAft>
              <a:buSzPts val="1400"/>
              <a:buChar char="○"/>
            </a:pPr>
            <a:r>
              <a:rPr lang="en"/>
              <a:t>How employers keep their employees and how many stay</a:t>
            </a:r>
            <a:endParaRPr/>
          </a:p>
          <a:p>
            <a:pPr indent="-317500" lvl="0" marL="457200" rtl="0" algn="l">
              <a:spcBef>
                <a:spcPts val="0"/>
              </a:spcBef>
              <a:spcAft>
                <a:spcPts val="0"/>
              </a:spcAft>
              <a:buSzPts val="1400"/>
              <a:buChar char="●"/>
            </a:pPr>
            <a:r>
              <a:rPr lang="en"/>
              <a:t>Attrition is the opposite</a:t>
            </a:r>
            <a:endParaRPr/>
          </a:p>
          <a:p>
            <a:pPr indent="-317500" lvl="1" marL="914400" rtl="0" algn="l">
              <a:spcBef>
                <a:spcPts val="0"/>
              </a:spcBef>
              <a:spcAft>
                <a:spcPts val="0"/>
              </a:spcAft>
              <a:buSzPts val="1400"/>
              <a:buChar char="○"/>
            </a:pPr>
            <a:r>
              <a:rPr lang="en"/>
              <a:t>How many employees leave a company</a:t>
            </a:r>
            <a:endParaRPr/>
          </a:p>
          <a:p>
            <a:pPr indent="-317500" lvl="0" marL="457200" rtl="0" algn="l">
              <a:spcBef>
                <a:spcPts val="0"/>
              </a:spcBef>
              <a:spcAft>
                <a:spcPts val="0"/>
              </a:spcAft>
              <a:buSzPts val="1400"/>
              <a:buChar char="●"/>
            </a:pPr>
            <a:r>
              <a:rPr lang="en"/>
              <a:t>Why do employees leave? Is there any factors that could contribute to them leaving? How can we improve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Attrition Overview</a:t>
            </a:r>
            <a:endParaRPr/>
          </a:p>
        </p:txBody>
      </p:sp>
      <p:pic>
        <p:nvPicPr>
          <p:cNvPr id="222" name="Google Shape;222;p46"/>
          <p:cNvPicPr preferRelativeResize="0"/>
          <p:nvPr/>
        </p:nvPicPr>
        <p:blipFill>
          <a:blip r:embed="rId3">
            <a:alphaModFix/>
          </a:blip>
          <a:stretch>
            <a:fillRect/>
          </a:stretch>
        </p:blipFill>
        <p:spPr>
          <a:xfrm>
            <a:off x="1148700" y="1260688"/>
            <a:ext cx="6343650" cy="866775"/>
          </a:xfrm>
          <a:prstGeom prst="rect">
            <a:avLst/>
          </a:prstGeom>
          <a:noFill/>
          <a:ln>
            <a:noFill/>
          </a:ln>
        </p:spPr>
      </p:pic>
      <p:pic>
        <p:nvPicPr>
          <p:cNvPr id="223" name="Google Shape;223;p46"/>
          <p:cNvPicPr preferRelativeResize="0"/>
          <p:nvPr/>
        </p:nvPicPr>
        <p:blipFill>
          <a:blip r:embed="rId4">
            <a:alphaModFix/>
          </a:blip>
          <a:stretch>
            <a:fillRect/>
          </a:stretch>
        </p:blipFill>
        <p:spPr>
          <a:xfrm>
            <a:off x="881823" y="2528523"/>
            <a:ext cx="6877425" cy="223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